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72" r:id="rId3"/>
    <p:sldId id="271" r:id="rId4"/>
    <p:sldId id="273" r:id="rId5"/>
    <p:sldId id="257" r:id="rId6"/>
    <p:sldId id="264" r:id="rId7"/>
    <p:sldId id="266" r:id="rId8"/>
    <p:sldId id="267" r:id="rId9"/>
    <p:sldId id="268" r:id="rId10"/>
    <p:sldId id="269" r:id="rId11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99"/>
    <a:srgbClr val="FFCC99"/>
    <a:srgbClr val="66FF99"/>
    <a:srgbClr val="99CCFF"/>
    <a:srgbClr val="FF7C80"/>
    <a:srgbClr val="FFCCCC"/>
    <a:srgbClr val="990033"/>
    <a:srgbClr val="3366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92422-3E5E-43FF-905A-FAC88E83725A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8C7C95F-2942-4DAB-BC9C-ED708CCB55BE}">
      <dgm:prSet phldrT="[Text]" custT="1"/>
      <dgm:spPr/>
      <dgm:t>
        <a:bodyPr/>
        <a:lstStyle/>
        <a:p>
          <a:endParaRPr lang="en-US" sz="1000" b="1" dirty="0"/>
        </a:p>
        <a:p>
          <a:r>
            <a:rPr lang="en-US" sz="1000" b="1" dirty="0"/>
            <a:t>BEECO</a:t>
          </a:r>
          <a:endParaRPr lang="en-ZA" sz="1000" b="1" dirty="0"/>
        </a:p>
      </dgm:t>
    </dgm:pt>
    <dgm:pt modelId="{7B43E9EB-8E45-4D88-9AFB-E5C6265A0CEE}" type="parTrans" cxnId="{99E1F3FF-83DA-492F-A2F1-E502C157BF5E}">
      <dgm:prSet/>
      <dgm:spPr/>
      <dgm:t>
        <a:bodyPr/>
        <a:lstStyle/>
        <a:p>
          <a:endParaRPr lang="en-ZA" sz="1000" b="1"/>
        </a:p>
      </dgm:t>
    </dgm:pt>
    <dgm:pt modelId="{5F9B2F95-508F-43E2-8E0D-80A3218B1E45}" type="sibTrans" cxnId="{99E1F3FF-83DA-492F-A2F1-E502C157BF5E}">
      <dgm:prSet/>
      <dgm:spPr/>
      <dgm:t>
        <a:bodyPr/>
        <a:lstStyle/>
        <a:p>
          <a:endParaRPr lang="en-ZA" sz="1000" b="1"/>
        </a:p>
      </dgm:t>
    </dgm:pt>
    <dgm:pt modelId="{A16C50E5-C890-4F6B-84B9-6B5DE94399D2}">
      <dgm:prSet phldrT="[Text]" custT="1"/>
      <dgm:spPr/>
      <dgm:t>
        <a:bodyPr/>
        <a:lstStyle/>
        <a:p>
          <a:r>
            <a:rPr lang="en-US" sz="1000" b="1" dirty="0"/>
            <a:t>GVDM Collections</a:t>
          </a:r>
          <a:endParaRPr lang="en-ZA" sz="1000" b="1" dirty="0"/>
        </a:p>
      </dgm:t>
    </dgm:pt>
    <dgm:pt modelId="{90712203-2A91-41E6-893E-61BB8BACAABD}" type="parTrans" cxnId="{948D1EC1-A833-415B-9649-0FECE4DA5050}">
      <dgm:prSet/>
      <dgm:spPr/>
      <dgm:t>
        <a:bodyPr/>
        <a:lstStyle/>
        <a:p>
          <a:endParaRPr lang="en-ZA" sz="1000" b="1"/>
        </a:p>
      </dgm:t>
    </dgm:pt>
    <dgm:pt modelId="{D737B144-803A-4B21-B6B1-383498CAEF2B}" type="sibTrans" cxnId="{948D1EC1-A833-415B-9649-0FECE4DA5050}">
      <dgm:prSet/>
      <dgm:spPr/>
      <dgm:t>
        <a:bodyPr/>
        <a:lstStyle/>
        <a:p>
          <a:endParaRPr lang="en-ZA" sz="1000" b="1"/>
        </a:p>
      </dgm:t>
    </dgm:pt>
    <dgm:pt modelId="{10620D92-DE9B-45ED-B990-AEE6F79B449A}">
      <dgm:prSet phldrT="[Text]" custT="1"/>
      <dgm:spPr/>
      <dgm:t>
        <a:bodyPr/>
        <a:lstStyle/>
        <a:p>
          <a:r>
            <a:rPr lang="en-US" sz="1000" b="1" dirty="0"/>
            <a:t>GVDM Incorporated</a:t>
          </a:r>
          <a:endParaRPr lang="en-ZA" sz="1000" b="1" dirty="0"/>
        </a:p>
      </dgm:t>
    </dgm:pt>
    <dgm:pt modelId="{2FAB3DCB-9C2E-436D-BB87-BC48CEBC5DA8}" type="parTrans" cxnId="{03979E32-135C-417F-8A88-CD44A21B94AA}">
      <dgm:prSet/>
      <dgm:spPr/>
      <dgm:t>
        <a:bodyPr/>
        <a:lstStyle/>
        <a:p>
          <a:endParaRPr lang="en-ZA" sz="1000" b="1"/>
        </a:p>
      </dgm:t>
    </dgm:pt>
    <dgm:pt modelId="{77B0BD88-A894-40DE-BBEB-D388051A4B38}" type="sibTrans" cxnId="{03979E32-135C-417F-8A88-CD44A21B94AA}">
      <dgm:prSet/>
      <dgm:spPr/>
      <dgm:t>
        <a:bodyPr/>
        <a:lstStyle/>
        <a:p>
          <a:endParaRPr lang="en-ZA" sz="1000" b="1"/>
        </a:p>
      </dgm:t>
    </dgm:pt>
    <dgm:pt modelId="{6D39BE89-791B-43D8-BE56-313C8DC08FB6}">
      <dgm:prSet phldrT="[Text]" custT="1"/>
      <dgm:spPr/>
      <dgm:t>
        <a:bodyPr/>
        <a:lstStyle/>
        <a:p>
          <a:r>
            <a:rPr lang="en-US" sz="1000" b="1" dirty="0"/>
            <a:t>NTC</a:t>
          </a:r>
          <a:endParaRPr lang="en-ZA" sz="1000" b="1" dirty="0"/>
        </a:p>
      </dgm:t>
    </dgm:pt>
    <dgm:pt modelId="{6CCBE4E6-F80B-4DBF-8F69-76A4BB9AFD6F}" type="parTrans" cxnId="{55A56B5C-BB0B-44F4-AC09-4235561E4C9E}">
      <dgm:prSet/>
      <dgm:spPr/>
      <dgm:t>
        <a:bodyPr/>
        <a:lstStyle/>
        <a:p>
          <a:endParaRPr lang="en-ZA" sz="1000" b="1"/>
        </a:p>
      </dgm:t>
    </dgm:pt>
    <dgm:pt modelId="{F5104028-ECC1-4949-8050-9DD947AA3260}" type="sibTrans" cxnId="{55A56B5C-BB0B-44F4-AC09-4235561E4C9E}">
      <dgm:prSet/>
      <dgm:spPr/>
      <dgm:t>
        <a:bodyPr/>
        <a:lstStyle/>
        <a:p>
          <a:endParaRPr lang="en-ZA" sz="1000" b="1"/>
        </a:p>
      </dgm:t>
    </dgm:pt>
    <dgm:pt modelId="{319C3922-C263-47FC-8CB9-AD29EC48C6C8}" type="pres">
      <dgm:prSet presAssocID="{BDF92422-3E5E-43FF-905A-FAC88E83725A}" presName="Name0" presStyleCnt="0">
        <dgm:presLayoutVars>
          <dgm:dir/>
          <dgm:animLvl val="lvl"/>
          <dgm:resizeHandles val="exact"/>
        </dgm:presLayoutVars>
      </dgm:prSet>
      <dgm:spPr/>
    </dgm:pt>
    <dgm:pt modelId="{972CDF21-7898-4702-90F5-CAF6535E1FC4}" type="pres">
      <dgm:prSet presAssocID="{C8C7C95F-2942-4DAB-BC9C-ED708CCB55BE}" presName="Name8" presStyleCnt="0"/>
      <dgm:spPr/>
    </dgm:pt>
    <dgm:pt modelId="{72149B25-7AC4-4C82-9B0C-67B940F8562B}" type="pres">
      <dgm:prSet presAssocID="{C8C7C95F-2942-4DAB-BC9C-ED708CCB55BE}" presName="level" presStyleLbl="node1" presStyleIdx="0" presStyleCnt="4">
        <dgm:presLayoutVars>
          <dgm:chMax val="1"/>
          <dgm:bulletEnabled val="1"/>
        </dgm:presLayoutVars>
      </dgm:prSet>
      <dgm:spPr/>
    </dgm:pt>
    <dgm:pt modelId="{2813096B-4061-4C72-A09B-76E68791CD2E}" type="pres">
      <dgm:prSet presAssocID="{C8C7C95F-2942-4DAB-BC9C-ED708CCB55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ABB3B5-5521-496B-BC63-53566D9FE2D5}" type="pres">
      <dgm:prSet presAssocID="{A16C50E5-C890-4F6B-84B9-6B5DE94399D2}" presName="Name8" presStyleCnt="0"/>
      <dgm:spPr/>
    </dgm:pt>
    <dgm:pt modelId="{5ABF394D-867D-4C6F-AC51-2859193277CE}" type="pres">
      <dgm:prSet presAssocID="{A16C50E5-C890-4F6B-84B9-6B5DE94399D2}" presName="level" presStyleLbl="node1" presStyleIdx="1" presStyleCnt="4">
        <dgm:presLayoutVars>
          <dgm:chMax val="1"/>
          <dgm:bulletEnabled val="1"/>
        </dgm:presLayoutVars>
      </dgm:prSet>
      <dgm:spPr/>
    </dgm:pt>
    <dgm:pt modelId="{72CE2510-52A4-43FB-A30C-F2505D1C4EA7}" type="pres">
      <dgm:prSet presAssocID="{A16C50E5-C890-4F6B-84B9-6B5DE94399D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5DEFBD-18DC-43F2-8935-FBF4C9C81E93}" type="pres">
      <dgm:prSet presAssocID="{10620D92-DE9B-45ED-B990-AEE6F79B449A}" presName="Name8" presStyleCnt="0"/>
      <dgm:spPr/>
    </dgm:pt>
    <dgm:pt modelId="{2598F066-1B08-4267-87C7-CC1975CB46D8}" type="pres">
      <dgm:prSet presAssocID="{10620D92-DE9B-45ED-B990-AEE6F79B449A}" presName="level" presStyleLbl="node1" presStyleIdx="2" presStyleCnt="4">
        <dgm:presLayoutVars>
          <dgm:chMax val="1"/>
          <dgm:bulletEnabled val="1"/>
        </dgm:presLayoutVars>
      </dgm:prSet>
      <dgm:spPr/>
    </dgm:pt>
    <dgm:pt modelId="{88C8F089-BB87-4CFE-AF8C-498F9BB924C2}" type="pres">
      <dgm:prSet presAssocID="{10620D92-DE9B-45ED-B990-AEE6F79B449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BD99DA-207D-4D81-9AB9-DD82AFEE2A78}" type="pres">
      <dgm:prSet presAssocID="{6D39BE89-791B-43D8-BE56-313C8DC08FB6}" presName="Name8" presStyleCnt="0"/>
      <dgm:spPr/>
    </dgm:pt>
    <dgm:pt modelId="{872954CA-E2CF-4FC5-AD06-AB04B61EF0FE}" type="pres">
      <dgm:prSet presAssocID="{6D39BE89-791B-43D8-BE56-313C8DC08FB6}" presName="level" presStyleLbl="node1" presStyleIdx="3" presStyleCnt="4">
        <dgm:presLayoutVars>
          <dgm:chMax val="1"/>
          <dgm:bulletEnabled val="1"/>
        </dgm:presLayoutVars>
      </dgm:prSet>
      <dgm:spPr/>
    </dgm:pt>
    <dgm:pt modelId="{8AF0EC13-3060-4C82-A1B9-207EE4CB12B5}" type="pres">
      <dgm:prSet presAssocID="{6D39BE89-791B-43D8-BE56-313C8DC08FB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DF4D81F-B56B-4C62-8C30-2D27B2A6AB27}" type="presOf" srcId="{BDF92422-3E5E-43FF-905A-FAC88E83725A}" destId="{319C3922-C263-47FC-8CB9-AD29EC48C6C8}" srcOrd="0" destOrd="0" presId="urn:microsoft.com/office/officeart/2005/8/layout/pyramid1"/>
    <dgm:cxn modelId="{03979E32-135C-417F-8A88-CD44A21B94AA}" srcId="{BDF92422-3E5E-43FF-905A-FAC88E83725A}" destId="{10620D92-DE9B-45ED-B990-AEE6F79B449A}" srcOrd="2" destOrd="0" parTransId="{2FAB3DCB-9C2E-436D-BB87-BC48CEBC5DA8}" sibTransId="{77B0BD88-A894-40DE-BBEB-D388051A4B38}"/>
    <dgm:cxn modelId="{49B33137-C20A-4E42-9FD0-8BF0F14A79C6}" type="presOf" srcId="{C8C7C95F-2942-4DAB-BC9C-ED708CCB55BE}" destId="{2813096B-4061-4C72-A09B-76E68791CD2E}" srcOrd="1" destOrd="0" presId="urn:microsoft.com/office/officeart/2005/8/layout/pyramid1"/>
    <dgm:cxn modelId="{55A56B5C-BB0B-44F4-AC09-4235561E4C9E}" srcId="{BDF92422-3E5E-43FF-905A-FAC88E83725A}" destId="{6D39BE89-791B-43D8-BE56-313C8DC08FB6}" srcOrd="3" destOrd="0" parTransId="{6CCBE4E6-F80B-4DBF-8F69-76A4BB9AFD6F}" sibTransId="{F5104028-ECC1-4949-8050-9DD947AA3260}"/>
    <dgm:cxn modelId="{2BBA917E-BD10-45C9-B862-1504220094AE}" type="presOf" srcId="{A16C50E5-C890-4F6B-84B9-6B5DE94399D2}" destId="{5ABF394D-867D-4C6F-AC51-2859193277CE}" srcOrd="0" destOrd="0" presId="urn:microsoft.com/office/officeart/2005/8/layout/pyramid1"/>
    <dgm:cxn modelId="{06FC3687-2C17-4D6F-8FEC-6CD06151B5CE}" type="presOf" srcId="{6D39BE89-791B-43D8-BE56-313C8DC08FB6}" destId="{8AF0EC13-3060-4C82-A1B9-207EE4CB12B5}" srcOrd="1" destOrd="0" presId="urn:microsoft.com/office/officeart/2005/8/layout/pyramid1"/>
    <dgm:cxn modelId="{A04F6F9B-F61E-4103-B041-F0FA42B8E5E9}" type="presOf" srcId="{10620D92-DE9B-45ED-B990-AEE6F79B449A}" destId="{2598F066-1B08-4267-87C7-CC1975CB46D8}" srcOrd="0" destOrd="0" presId="urn:microsoft.com/office/officeart/2005/8/layout/pyramid1"/>
    <dgm:cxn modelId="{948D1EC1-A833-415B-9649-0FECE4DA5050}" srcId="{BDF92422-3E5E-43FF-905A-FAC88E83725A}" destId="{A16C50E5-C890-4F6B-84B9-6B5DE94399D2}" srcOrd="1" destOrd="0" parTransId="{90712203-2A91-41E6-893E-61BB8BACAABD}" sibTransId="{D737B144-803A-4B21-B6B1-383498CAEF2B}"/>
    <dgm:cxn modelId="{C20B47C3-A825-4EE0-959B-BF0271C61A5C}" type="presOf" srcId="{C8C7C95F-2942-4DAB-BC9C-ED708CCB55BE}" destId="{72149B25-7AC4-4C82-9B0C-67B940F8562B}" srcOrd="0" destOrd="0" presId="urn:microsoft.com/office/officeart/2005/8/layout/pyramid1"/>
    <dgm:cxn modelId="{0757CAC4-C54C-4139-AC5D-10A046061624}" type="presOf" srcId="{A16C50E5-C890-4F6B-84B9-6B5DE94399D2}" destId="{72CE2510-52A4-43FB-A30C-F2505D1C4EA7}" srcOrd="1" destOrd="0" presId="urn:microsoft.com/office/officeart/2005/8/layout/pyramid1"/>
    <dgm:cxn modelId="{397C3DD4-E5E2-4B6E-A0E0-D816ECB9FEBA}" type="presOf" srcId="{6D39BE89-791B-43D8-BE56-313C8DC08FB6}" destId="{872954CA-E2CF-4FC5-AD06-AB04B61EF0FE}" srcOrd="0" destOrd="0" presId="urn:microsoft.com/office/officeart/2005/8/layout/pyramid1"/>
    <dgm:cxn modelId="{57DAACDD-0E78-445F-AE65-CB414A7F22FB}" type="presOf" srcId="{10620D92-DE9B-45ED-B990-AEE6F79B449A}" destId="{88C8F089-BB87-4CFE-AF8C-498F9BB924C2}" srcOrd="1" destOrd="0" presId="urn:microsoft.com/office/officeart/2005/8/layout/pyramid1"/>
    <dgm:cxn modelId="{99E1F3FF-83DA-492F-A2F1-E502C157BF5E}" srcId="{BDF92422-3E5E-43FF-905A-FAC88E83725A}" destId="{C8C7C95F-2942-4DAB-BC9C-ED708CCB55BE}" srcOrd="0" destOrd="0" parTransId="{7B43E9EB-8E45-4D88-9AFB-E5C6265A0CEE}" sibTransId="{5F9B2F95-508F-43E2-8E0D-80A3218B1E45}"/>
    <dgm:cxn modelId="{CDEC4635-C966-4C5F-9EAE-1CF157ABC298}" type="presParOf" srcId="{319C3922-C263-47FC-8CB9-AD29EC48C6C8}" destId="{972CDF21-7898-4702-90F5-CAF6535E1FC4}" srcOrd="0" destOrd="0" presId="urn:microsoft.com/office/officeart/2005/8/layout/pyramid1"/>
    <dgm:cxn modelId="{9978B235-691B-4B8B-ACA4-16011341586E}" type="presParOf" srcId="{972CDF21-7898-4702-90F5-CAF6535E1FC4}" destId="{72149B25-7AC4-4C82-9B0C-67B940F8562B}" srcOrd="0" destOrd="0" presId="urn:microsoft.com/office/officeart/2005/8/layout/pyramid1"/>
    <dgm:cxn modelId="{58491ECC-20EB-4488-878B-BAB7A5550088}" type="presParOf" srcId="{972CDF21-7898-4702-90F5-CAF6535E1FC4}" destId="{2813096B-4061-4C72-A09B-76E68791CD2E}" srcOrd="1" destOrd="0" presId="urn:microsoft.com/office/officeart/2005/8/layout/pyramid1"/>
    <dgm:cxn modelId="{37269653-CCAE-414A-8802-B178F258F137}" type="presParOf" srcId="{319C3922-C263-47FC-8CB9-AD29EC48C6C8}" destId="{E7ABB3B5-5521-496B-BC63-53566D9FE2D5}" srcOrd="1" destOrd="0" presId="urn:microsoft.com/office/officeart/2005/8/layout/pyramid1"/>
    <dgm:cxn modelId="{61072BE0-1346-4501-A7E7-856C23D8388F}" type="presParOf" srcId="{E7ABB3B5-5521-496B-BC63-53566D9FE2D5}" destId="{5ABF394D-867D-4C6F-AC51-2859193277CE}" srcOrd="0" destOrd="0" presId="urn:microsoft.com/office/officeart/2005/8/layout/pyramid1"/>
    <dgm:cxn modelId="{04005605-5B35-4C13-81A1-85F7C5FFFD44}" type="presParOf" srcId="{E7ABB3B5-5521-496B-BC63-53566D9FE2D5}" destId="{72CE2510-52A4-43FB-A30C-F2505D1C4EA7}" srcOrd="1" destOrd="0" presId="urn:microsoft.com/office/officeart/2005/8/layout/pyramid1"/>
    <dgm:cxn modelId="{7D5FB0A5-93DC-4886-8ADA-D8976C8E7370}" type="presParOf" srcId="{319C3922-C263-47FC-8CB9-AD29EC48C6C8}" destId="{AC5DEFBD-18DC-43F2-8935-FBF4C9C81E93}" srcOrd="2" destOrd="0" presId="urn:microsoft.com/office/officeart/2005/8/layout/pyramid1"/>
    <dgm:cxn modelId="{389750F7-13D0-4587-841F-8BFF588BB2C0}" type="presParOf" srcId="{AC5DEFBD-18DC-43F2-8935-FBF4C9C81E93}" destId="{2598F066-1B08-4267-87C7-CC1975CB46D8}" srcOrd="0" destOrd="0" presId="urn:microsoft.com/office/officeart/2005/8/layout/pyramid1"/>
    <dgm:cxn modelId="{71ABC6E7-985F-4329-A6AF-797D9DF6CCFA}" type="presParOf" srcId="{AC5DEFBD-18DC-43F2-8935-FBF4C9C81E93}" destId="{88C8F089-BB87-4CFE-AF8C-498F9BB924C2}" srcOrd="1" destOrd="0" presId="urn:microsoft.com/office/officeart/2005/8/layout/pyramid1"/>
    <dgm:cxn modelId="{4B56DD38-16E3-464E-8245-82D587A14941}" type="presParOf" srcId="{319C3922-C263-47FC-8CB9-AD29EC48C6C8}" destId="{9CBD99DA-207D-4D81-9AB9-DD82AFEE2A78}" srcOrd="3" destOrd="0" presId="urn:microsoft.com/office/officeart/2005/8/layout/pyramid1"/>
    <dgm:cxn modelId="{E685EF0F-A75F-4F70-BF86-07777D1652A4}" type="presParOf" srcId="{9CBD99DA-207D-4D81-9AB9-DD82AFEE2A78}" destId="{872954CA-E2CF-4FC5-AD06-AB04B61EF0FE}" srcOrd="0" destOrd="0" presId="urn:microsoft.com/office/officeart/2005/8/layout/pyramid1"/>
    <dgm:cxn modelId="{1DA55E9F-78AB-4B1A-BA36-F7815ED3E849}" type="presParOf" srcId="{9CBD99DA-207D-4D81-9AB9-DD82AFEE2A78}" destId="{8AF0EC13-3060-4C82-A1B9-207EE4CB12B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49B25-7AC4-4C82-9B0C-67B940F8562B}">
      <dsp:nvSpPr>
        <dsp:cNvPr id="0" name=""/>
        <dsp:cNvSpPr/>
      </dsp:nvSpPr>
      <dsp:spPr>
        <a:xfrm>
          <a:off x="1535595" y="0"/>
          <a:ext cx="1023730" cy="786991"/>
        </a:xfrm>
        <a:prstGeom prst="trapezoid">
          <a:avLst>
            <a:gd name="adj" fmla="val 650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BEECO</a:t>
          </a:r>
          <a:endParaRPr lang="en-ZA" sz="1000" b="1" kern="1200" dirty="0"/>
        </a:p>
      </dsp:txBody>
      <dsp:txXfrm>
        <a:off x="1535595" y="0"/>
        <a:ext cx="1023730" cy="786991"/>
      </dsp:txXfrm>
    </dsp:sp>
    <dsp:sp modelId="{5ABF394D-867D-4C6F-AC51-2859193277CE}">
      <dsp:nvSpPr>
        <dsp:cNvPr id="0" name=""/>
        <dsp:cNvSpPr/>
      </dsp:nvSpPr>
      <dsp:spPr>
        <a:xfrm>
          <a:off x="1023730" y="786991"/>
          <a:ext cx="2047460" cy="786991"/>
        </a:xfrm>
        <a:prstGeom prst="trapezoid">
          <a:avLst>
            <a:gd name="adj" fmla="val 65041"/>
          </a:avLst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GVDM Collections</a:t>
          </a:r>
          <a:endParaRPr lang="en-ZA" sz="1000" b="1" kern="1200" dirty="0"/>
        </a:p>
      </dsp:txBody>
      <dsp:txXfrm>
        <a:off x="1382035" y="786991"/>
        <a:ext cx="1330849" cy="786991"/>
      </dsp:txXfrm>
    </dsp:sp>
    <dsp:sp modelId="{2598F066-1B08-4267-87C7-CC1975CB46D8}">
      <dsp:nvSpPr>
        <dsp:cNvPr id="0" name=""/>
        <dsp:cNvSpPr/>
      </dsp:nvSpPr>
      <dsp:spPr>
        <a:xfrm>
          <a:off x="511865" y="1573982"/>
          <a:ext cx="3071190" cy="786991"/>
        </a:xfrm>
        <a:prstGeom prst="trapezoid">
          <a:avLst>
            <a:gd name="adj" fmla="val 65041"/>
          </a:avLst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GVDM Incorporated</a:t>
          </a:r>
          <a:endParaRPr lang="en-ZA" sz="1000" b="1" kern="1200" dirty="0"/>
        </a:p>
      </dsp:txBody>
      <dsp:txXfrm>
        <a:off x="1049323" y="1573982"/>
        <a:ext cx="1996273" cy="786991"/>
      </dsp:txXfrm>
    </dsp:sp>
    <dsp:sp modelId="{872954CA-E2CF-4FC5-AD06-AB04B61EF0FE}">
      <dsp:nvSpPr>
        <dsp:cNvPr id="0" name=""/>
        <dsp:cNvSpPr/>
      </dsp:nvSpPr>
      <dsp:spPr>
        <a:xfrm>
          <a:off x="0" y="2360973"/>
          <a:ext cx="4094921" cy="786991"/>
        </a:xfrm>
        <a:prstGeom prst="trapezoid">
          <a:avLst>
            <a:gd name="adj" fmla="val 65041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NTC</a:t>
          </a:r>
          <a:endParaRPr lang="en-ZA" sz="1000" b="1" kern="1200" dirty="0"/>
        </a:p>
      </dsp:txBody>
      <dsp:txXfrm>
        <a:off x="716611" y="2360973"/>
        <a:ext cx="2661698" cy="786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DAAE-DC94-4707-BE7C-D5463B95303F}" type="datetimeFigureOut">
              <a:rPr lang="en-ZA" smtClean="0"/>
              <a:t>2023-04-17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AF78C-5944-48B2-9AFE-0ACFB27BD9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40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DA6-3942-49C4-8867-ACAF28956E9E}" type="datetime1">
              <a:rPr lang="en-ZA" smtClean="0"/>
              <a:t>2023-04-17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004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947F-DFD0-4B07-A29C-DE2423BBCCFA}" type="datetime1">
              <a:rPr lang="en-ZA" smtClean="0"/>
              <a:t>2023-04-17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37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5D3B-0B73-4E47-8B82-EE30CE38CEEF}" type="datetime1">
              <a:rPr lang="en-ZA" smtClean="0"/>
              <a:t>2023-04-17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704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3531-63D7-475F-A96D-940283135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DBFDF-74EA-4853-AE10-D8DC237C2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6C8B1-9289-4C27-AF3D-40D2CE32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92F-BC27-418F-B7FC-CF2065A27315}" type="datetime1">
              <a:rPr lang="en-ZA" smtClean="0"/>
              <a:t>2023-04-17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E744-AF1C-4BF7-8C87-8898F032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6DC4A-F2BC-484B-AD61-F5E6DFE4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51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DD44-BBBD-4D08-B4AD-AB7681B9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99C1-0E5E-4548-9042-4569568D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BFC31-8746-4C6F-B5CB-80A6FC94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ADC1-9FAC-4EF3-9EF9-FBB2ECF594E3}" type="datetime1">
              <a:rPr lang="en-ZA" smtClean="0"/>
              <a:t>2023-04-17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6D657-1C4B-4398-945B-C967CCB6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6C35B-F0D2-41AF-9147-B131C8C4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4595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8C0A-9D1C-45B2-809F-A0D55230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B7290-78A7-407B-8B15-434219BCA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B1AF9-E42C-49CF-B8F8-7A61E557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D478-8088-42B8-AB99-236972813B10}" type="datetime1">
              <a:rPr lang="en-ZA" smtClean="0"/>
              <a:t>2023-04-17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C2B7E-CDDB-413F-8058-C520A72D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87023-5FBE-4358-9E85-5B0A4C48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5779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2E73-BDAF-4B18-AB0D-EEB15B93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C454-2602-461B-88E8-933337DF5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B381-A3AA-4E9D-8450-A86D479BC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7FD8E-5FC5-404C-B12A-AD2A28AC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437A-80DC-4525-9648-1967289DE3C8}" type="datetime1">
              <a:rPr lang="en-ZA" smtClean="0"/>
              <a:t>2023-04-17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8953E-1FAB-4C89-A395-D7FB6B32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4589C-A7F5-478D-8CFA-F3A61FEB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76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052C-7DC3-42DB-9E06-E4FA80B1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1A1D0-D609-4536-8B21-F3D7E361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B4E91-247D-4919-8118-652375C3E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B2CE2-BB3F-42FA-BA65-5EA1E01D1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350F7-A5E8-47F7-87DC-03953A505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DA2B3-45BD-4BB0-B05F-92F41AF0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9D55-510C-49FC-A817-FE034A62E38F}" type="datetime1">
              <a:rPr lang="en-ZA" smtClean="0"/>
              <a:t>2023-04-17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210D1-3FFD-4015-8A11-A942380B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F8CFA-DB53-4E7E-A873-9AB7FDC8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337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84D2-6E30-462B-B81F-7C4B7724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DD11C-6C61-44E5-9BF5-CAFE2F2E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C9C-DB06-4267-8A5F-917B50BA2E18}" type="datetime1">
              <a:rPr lang="en-ZA" smtClean="0"/>
              <a:t>2023-04-17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16412-1611-44E8-942A-036558B7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63652-3A3C-4C3F-AD95-51A53F7C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404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0B2D2-0E7F-484F-B098-064AF8ED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2599-FC6D-4BA5-A0B0-68F9E8801732}" type="datetime1">
              <a:rPr lang="en-ZA" smtClean="0"/>
              <a:t>2023-04-17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E60DF-85DE-40A9-AF74-3AF6DE3A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86234-7B64-4C1F-81DD-5735EF65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1876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4945-D593-4834-A876-8C907D8AB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A074-BDC0-4EAB-A443-76CE183FE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5C554-6205-4B65-95AA-994E0D96E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BCE45-503E-4E60-9B56-383F6711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094D-519E-468C-938A-5FB1E562E897}" type="datetime1">
              <a:rPr lang="en-ZA" smtClean="0"/>
              <a:t>2023-04-17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B3078-02BE-4014-B398-711454FC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8FEC2-D006-4318-A48E-E39F6F41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822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C4A5-5E9C-492C-8CBE-C007E97D3236}" type="datetime1">
              <a:rPr lang="en-ZA" smtClean="0"/>
              <a:t>2023-04-17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3505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8909-7CC2-4D18-BE26-D1098127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3AF8A-7814-4B70-BB8D-D9344B648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F5199-3E5C-432B-8CEB-6AEBC24B4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77295-9B05-45ED-84C2-4CDC9C89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EA3C-6CB5-43CE-877C-0980D0F65D54}" type="datetime1">
              <a:rPr lang="en-ZA" smtClean="0"/>
              <a:t>2023-04-17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3FFB-DC84-4566-ADEF-C544DA28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3B373-C21B-422B-86A5-94E5CFD0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313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53E5-A4FF-4465-A316-FBB1B628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F87FC-EE95-43A1-84EE-127B0B529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7B9C-0BE9-46E6-A08C-1A8A8881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2C22-1779-45A5-AE3E-A7705A2938AA}" type="datetime1">
              <a:rPr lang="en-ZA" smtClean="0"/>
              <a:t>2023-04-17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1C7B7-58A7-403E-A9D3-87A8C9CF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5AA62-403C-4D32-800D-6A6A488A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533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EABF2-CDC8-4790-9650-A1228B362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3F473-4B46-4074-90F5-8C7FFC34E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3C9BA-5A38-449F-88BB-18EDBDC4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29C8-C42C-41B8-A041-EA965BDC0169}" type="datetime1">
              <a:rPr lang="en-ZA" smtClean="0"/>
              <a:t>2023-04-17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8C0EB-DEB3-4931-B076-A2E5E38A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9D4E-ED61-41C8-B661-C279A7A5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828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C05-60B5-44EA-A403-1101D540DE54}" type="datetime1">
              <a:rPr lang="en-ZA" smtClean="0"/>
              <a:t>2023-04-17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733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32CC-0144-4EC3-8048-C0C1EB3E9451}" type="datetime1">
              <a:rPr lang="en-ZA" smtClean="0"/>
              <a:t>2023-04-17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42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C1DE-07E7-4DF8-B06B-4561680266FC}" type="datetime1">
              <a:rPr lang="en-ZA" smtClean="0"/>
              <a:t>2023-04-17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1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796-91B4-4C33-96EF-FA3B18CA64D9}" type="datetime1">
              <a:rPr lang="en-ZA" smtClean="0"/>
              <a:t>2023-04-17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62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10E7-428A-45EF-8050-FCFA6A01046A}" type="datetime1">
              <a:rPr lang="en-ZA" smtClean="0"/>
              <a:t>2023-04-17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BCD54-9200-43D7-92ED-353F25AF8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217919"/>
            <a:ext cx="1112846" cy="6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5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4D24-51DF-4AD7-A422-7B812AC6EC87}" type="datetime1">
              <a:rPr lang="en-ZA" smtClean="0"/>
              <a:t>2023-04-17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Z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392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42EB80-C70B-4B88-896E-AE28497C7E3C}" type="datetime1">
              <a:rPr lang="en-ZA" smtClean="0"/>
              <a:t>2023-04-17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388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D06B830-8784-4048-B7D4-26C695427A7F}" type="datetime1">
              <a:rPr lang="en-ZA" smtClean="0"/>
              <a:t>2023-04-17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EB39CC7-D0C5-49B1-B2C1-8499CE2706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324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4ACE8-B29F-4E1A-BE96-68A334BB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B3F3A-592B-4052-AB6F-714D87194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D18B-3695-4A75-B87B-3E19E9F2E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2FCB-98B6-431F-86CF-06354A81D91B}" type="datetime1">
              <a:rPr lang="en-ZA" smtClean="0"/>
              <a:t>2023-04-17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08C70-D0A9-40D1-A216-F1CA3C4A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1DCF0-31B4-4AF8-81C1-6748ED491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F82B-9BE6-4788-9D4D-85735837CE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643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3672C-FCF1-4C93-8B79-AE3651C4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5" y="1429512"/>
            <a:ext cx="8348869" cy="4608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24B914-F62E-462A-AFD4-91A7856792C9}"/>
              </a:ext>
            </a:extLst>
          </p:cNvPr>
          <p:cNvSpPr txBox="1"/>
          <p:nvPr/>
        </p:nvSpPr>
        <p:spPr>
          <a:xfrm>
            <a:off x="4688665" y="4176678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Arial Narrow" panose="020B0606020202030204" pitchFamily="34" charset="0"/>
              </a:rPr>
              <a:t>Group of companies</a:t>
            </a:r>
            <a:endParaRPr lang="en-ZA" b="1" dirty="0">
              <a:solidFill>
                <a:srgbClr val="FF006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8E46D3-3D37-456E-AF46-514A6B470D03}"/>
              </a:ext>
            </a:extLst>
          </p:cNvPr>
          <p:cNvSpPr/>
          <p:nvPr/>
        </p:nvSpPr>
        <p:spPr>
          <a:xfrm>
            <a:off x="11875" y="5747657"/>
            <a:ext cx="1425039" cy="1098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874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F2E204-6A0B-4435-9716-BE627A899F2E}"/>
              </a:ext>
            </a:extLst>
          </p:cNvPr>
          <p:cNvSpPr txBox="1"/>
          <p:nvPr/>
        </p:nvSpPr>
        <p:spPr>
          <a:xfrm>
            <a:off x="323004" y="467423"/>
            <a:ext cx="11374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About Us:</a:t>
            </a:r>
          </a:p>
          <a:p>
            <a:endParaRPr lang="en-US" sz="1600" b="1" u="sng" dirty="0"/>
          </a:p>
          <a:p>
            <a:r>
              <a:rPr lang="en-US" sz="1600" dirty="0"/>
              <a:t>The GVDM Group Of Companies was established in 2001, it is situated in Mbombela and is the largest debt recovery company in Mpumalanga. </a:t>
            </a:r>
          </a:p>
          <a:p>
            <a:endParaRPr lang="en-US" sz="1600" dirty="0"/>
          </a:p>
          <a:p>
            <a:r>
              <a:rPr lang="en-US" sz="1600" dirty="0"/>
              <a:t>We are a </a:t>
            </a:r>
            <a:r>
              <a:rPr lang="en-US" sz="1600" b="1" i="1" u="sng" dirty="0"/>
              <a:t>Level 2 BEE affiliated company</a:t>
            </a:r>
            <a:r>
              <a:rPr lang="en-US" sz="1600" dirty="0"/>
              <a:t> that offers integrated debt recovery solutions across all industries nationwide. </a:t>
            </a:r>
          </a:p>
          <a:p>
            <a:endParaRPr lang="en-US" sz="1600" dirty="0"/>
          </a:p>
          <a:p>
            <a:r>
              <a:rPr lang="en-US" sz="1600" dirty="0"/>
              <a:t>Our growing list of national clients, for which we dependably do debt recovery, speaks to our success as well as the long-standing relationships we have built over many years. </a:t>
            </a:r>
          </a:p>
          <a:p>
            <a:endParaRPr lang="en-US" sz="1600" dirty="0"/>
          </a:p>
          <a:p>
            <a:r>
              <a:rPr lang="en-US" sz="1600" dirty="0"/>
              <a:t>Our success can be attributed to our integrated approach to understanding our clients needs, and answering these with a well integrated motivated, committed and experienced call center team, using best of breed technology.</a:t>
            </a:r>
          </a:p>
          <a:p>
            <a:endParaRPr lang="en-US" sz="1600" dirty="0"/>
          </a:p>
          <a:p>
            <a:endParaRPr lang="en-Z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A6A2B-B164-43F4-A29E-37023AE87C52}"/>
              </a:ext>
            </a:extLst>
          </p:cNvPr>
          <p:cNvSpPr txBox="1"/>
          <p:nvPr/>
        </p:nvSpPr>
        <p:spPr>
          <a:xfrm>
            <a:off x="292385" y="3572239"/>
            <a:ext cx="6999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Transformation:</a:t>
            </a:r>
          </a:p>
          <a:p>
            <a:endParaRPr lang="en-US" sz="1600" b="1" u="sng" dirty="0"/>
          </a:p>
          <a:p>
            <a:r>
              <a:rPr lang="en-US" sz="1600" dirty="0"/>
              <a:t>The GVDM has from inception embraced transformation, with all staff being fully committed to success, through our staff shareholding scheme and incentives. </a:t>
            </a:r>
          </a:p>
          <a:p>
            <a:endParaRPr lang="en-US" sz="1600" dirty="0"/>
          </a:p>
          <a:p>
            <a:r>
              <a:rPr lang="en-US" sz="1600" dirty="0"/>
              <a:t>The structure of the group consist of 4 linked companies, offering a full collections solution. GVDM is committed to training and empowering ourselves and our team</a:t>
            </a:r>
          </a:p>
          <a:p>
            <a:endParaRPr lang="en-US" sz="1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F34251-51B6-49BF-8AD2-7AE5E9936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463440"/>
              </p:ext>
            </p:extLst>
          </p:nvPr>
        </p:nvGraphicFramePr>
        <p:xfrm>
          <a:off x="6522094" y="3624674"/>
          <a:ext cx="4094921" cy="3147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8717C1-87DA-4E41-8B19-680E41D3A7E5}"/>
              </a:ext>
            </a:extLst>
          </p:cNvPr>
          <p:cNvSpPr txBox="1"/>
          <p:nvPr/>
        </p:nvSpPr>
        <p:spPr>
          <a:xfrm>
            <a:off x="9193228" y="3914524"/>
            <a:ext cx="142378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Shareholding Company</a:t>
            </a:r>
            <a:endParaRPr lang="en-ZA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5F784-A136-4D47-94EA-1474D64E2BA9}"/>
              </a:ext>
            </a:extLst>
          </p:cNvPr>
          <p:cNvSpPr txBox="1"/>
          <p:nvPr/>
        </p:nvSpPr>
        <p:spPr>
          <a:xfrm>
            <a:off x="9617477" y="4603290"/>
            <a:ext cx="142378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Call Center Collections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EB0E2-3F99-4DF8-B614-952FF4F77C18}"/>
              </a:ext>
            </a:extLst>
          </p:cNvPr>
          <p:cNvSpPr txBox="1"/>
          <p:nvPr/>
        </p:nvSpPr>
        <p:spPr>
          <a:xfrm>
            <a:off x="10038003" y="5337853"/>
            <a:ext cx="1427512" cy="244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Legal Collections</a:t>
            </a:r>
            <a:endParaRPr lang="en-ZA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EA719-C113-4467-9029-2529305C8809}"/>
              </a:ext>
            </a:extLst>
          </p:cNvPr>
          <p:cNvSpPr txBox="1"/>
          <p:nvPr/>
        </p:nvSpPr>
        <p:spPr>
          <a:xfrm>
            <a:off x="10617015" y="6141673"/>
            <a:ext cx="14275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Obtaining signed AC mandates Nation Wide</a:t>
            </a:r>
            <a:endParaRPr lang="en-ZA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EDE43-E959-4558-8B0B-06629B4E2859}"/>
              </a:ext>
            </a:extLst>
          </p:cNvPr>
          <p:cNvSpPr txBox="1"/>
          <p:nvPr/>
        </p:nvSpPr>
        <p:spPr>
          <a:xfrm>
            <a:off x="1731745" y="5588175"/>
            <a:ext cx="4614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sz="1600" b="1" i="1" dirty="0">
                <a:latin typeface="Comic Sans MS" panose="030F0702030302020204" pitchFamily="66" charset="0"/>
              </a:rPr>
              <a:t>“Through training, opportunities and personal growth, we strive to be a better version of ourselves.”</a:t>
            </a:r>
          </a:p>
          <a:p>
            <a:pPr algn="ctr"/>
            <a:endParaRPr lang="en-US" sz="16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7" grpId="0" animBg="1"/>
      <p:bldP spid="9" grpId="0" animBg="1"/>
      <p:bldP spid="10" grpId="0" animBg="1"/>
      <p:bldP spid="11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21BAA14-D6B1-4AD8-97F9-70A2A7CA408A}"/>
              </a:ext>
            </a:extLst>
          </p:cNvPr>
          <p:cNvSpPr txBox="1"/>
          <p:nvPr/>
        </p:nvSpPr>
        <p:spPr>
          <a:xfrm>
            <a:off x="219541" y="1745008"/>
            <a:ext cx="119130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GVDM:</a:t>
            </a:r>
          </a:p>
          <a:p>
            <a:endParaRPr lang="en-US" sz="1100" dirty="0"/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dirty="0"/>
              <a:t>GVDM  Collections is registered at the Council of Debt Collectors, </a:t>
            </a:r>
            <a:r>
              <a:rPr lang="en-US" sz="1600" b="1" dirty="0"/>
              <a:t>Reg Nr: (0116834-19) </a:t>
            </a:r>
            <a:r>
              <a:rPr lang="en-US" sz="1600" dirty="0"/>
              <a:t>and has a 200-seater capacity call center.  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dirty="0"/>
              <a:t>We currently have a 175 staff compliment with an average length of service more than 7 years. 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dirty="0"/>
              <a:t>75% of our staff are African, of which, 70% are female. 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dirty="0"/>
              <a:t>50% of our Call Center Management are African females.  </a:t>
            </a:r>
          </a:p>
          <a:p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D49594-BC39-4870-A801-876C157EF1F1}"/>
              </a:ext>
            </a:extLst>
          </p:cNvPr>
          <p:cNvSpPr txBox="1"/>
          <p:nvPr/>
        </p:nvSpPr>
        <p:spPr>
          <a:xfrm>
            <a:off x="6701051" y="2922177"/>
            <a:ext cx="3985146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		</a:t>
            </a:r>
            <a:r>
              <a:rPr lang="en-US" sz="1400" b="1" dirty="0" err="1"/>
              <a:t>Intecon</a:t>
            </a:r>
            <a:r>
              <a:rPr lang="en-US" sz="1400" b="1" dirty="0"/>
              <a:t> Success Rate Per Stream </a:t>
            </a:r>
            <a:endParaRPr lang="en-ZA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96E96D-CEDF-4D79-BC00-81EE5ED40DA2}"/>
              </a:ext>
            </a:extLst>
          </p:cNvPr>
          <p:cNvSpPr txBox="1"/>
          <p:nvPr/>
        </p:nvSpPr>
        <p:spPr>
          <a:xfrm>
            <a:off x="11599" y="468744"/>
            <a:ext cx="12138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constantly outperform the industry.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7709CF-4466-4884-8A8E-EBBD4EEA8C7F}"/>
              </a:ext>
            </a:extLst>
          </p:cNvPr>
          <p:cNvSpPr txBox="1"/>
          <p:nvPr/>
        </p:nvSpPr>
        <p:spPr>
          <a:xfrm>
            <a:off x="219541" y="3912157"/>
            <a:ext cx="5825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dirty="0"/>
              <a:t>GVDM currently boasts on average a (pre legal) 83% success rate per month on instructions from customers.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1600" dirty="0"/>
              <a:t>Our success rate is on average 8% higher than the current industry average with a current turnaround of ± 120 days.</a:t>
            </a:r>
          </a:p>
          <a:p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3B6D2-5E05-4FC3-A911-A21F65120C62}"/>
              </a:ext>
            </a:extLst>
          </p:cNvPr>
          <p:cNvSpPr/>
          <p:nvPr/>
        </p:nvSpPr>
        <p:spPr>
          <a:xfrm>
            <a:off x="11599" y="1141061"/>
            <a:ext cx="12138990" cy="93973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E5E85-9A58-309C-8338-A50BFF55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1" y="3229952"/>
            <a:ext cx="6459940" cy="36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311DD-FAA3-4A0A-8C50-045BBDFFB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74" y="4572886"/>
            <a:ext cx="2201936" cy="21563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9B9FF2-0FBB-4CDF-A831-3F781DA926C4}"/>
              </a:ext>
            </a:extLst>
          </p:cNvPr>
          <p:cNvSpPr txBox="1"/>
          <p:nvPr/>
        </p:nvSpPr>
        <p:spPr>
          <a:xfrm>
            <a:off x="277872" y="2877357"/>
            <a:ext cx="551937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cs typeface="Arial" panose="020B0604020202020204" pitchFamily="34" charset="0"/>
              </a:rPr>
              <a:t>NTC: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National Trace &amp; Collect originated in July 2017.</a:t>
            </a:r>
          </a:p>
          <a:p>
            <a:endParaRPr lang="en-US" sz="1400" b="1" u="sng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National Trace &amp; Collect specializes in obtaining AC mandates on behalf of GVDM.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Council of Debt Collector's registration number:</a:t>
            </a:r>
            <a:r>
              <a:rPr lang="en-US" sz="1400" b="1" dirty="0">
                <a:cs typeface="Arial" panose="020B0604020202020204" pitchFamily="34" charset="0"/>
              </a:rPr>
              <a:t> 01055478-17</a:t>
            </a:r>
            <a:r>
              <a:rPr lang="en-US" sz="1400" dirty="0"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Consists of 41 national agents with ± 100 field consultants.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Field consultants have up to 10 years industry experience.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Approximately 100 terminals are allocated to field consultants nationwide</a:t>
            </a:r>
            <a:r>
              <a:rPr lang="en-US" sz="1100" dirty="0">
                <a:cs typeface="Arial" panose="020B0604020202020204" pitchFamily="34" charset="0"/>
              </a:rPr>
              <a:t>. </a:t>
            </a:r>
          </a:p>
          <a:p>
            <a:endParaRPr lang="en-US" sz="1100" dirty="0"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680429-F829-4D58-AF49-501B4D7AA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237" y="3944180"/>
            <a:ext cx="3439169" cy="2492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DBDE83-B104-460D-8E23-7CC429AE3885}"/>
              </a:ext>
            </a:extLst>
          </p:cNvPr>
          <p:cNvSpPr/>
          <p:nvPr/>
        </p:nvSpPr>
        <p:spPr>
          <a:xfrm>
            <a:off x="7323075" y="6337350"/>
            <a:ext cx="36535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cs typeface="Arial" panose="020B0604020202020204" pitchFamily="34" charset="0"/>
              </a:rPr>
              <a:t>Referral letters attached upon consent from some of</a:t>
            </a:r>
          </a:p>
          <a:p>
            <a:r>
              <a:rPr lang="en-US" sz="1100" b="1" dirty="0">
                <a:cs typeface="Arial" panose="020B0604020202020204" pitchFamily="34" charset="0"/>
              </a:rPr>
              <a:t>our current clients for your further perusal</a:t>
            </a:r>
            <a:endParaRPr lang="en-ZA" sz="110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22625-58AD-44F3-B8A4-F17159DAAB8E}"/>
              </a:ext>
            </a:extLst>
          </p:cNvPr>
          <p:cNvSpPr txBox="1"/>
          <p:nvPr/>
        </p:nvSpPr>
        <p:spPr>
          <a:xfrm>
            <a:off x="6269380" y="551458"/>
            <a:ext cx="56328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What Makes Us Different:</a:t>
            </a:r>
          </a:p>
          <a:p>
            <a:endParaRPr lang="en-US" sz="1400" b="1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/>
              <a:t>Our approach to staff, training and personal growth allows us to recruit and retain highly skilled, motivated staff.</a:t>
            </a:r>
          </a:p>
          <a:p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/>
              <a:t>Our </a:t>
            </a:r>
            <a:r>
              <a:rPr lang="en-US" sz="1400" b="1" i="1" dirty="0"/>
              <a:t>“Can do” </a:t>
            </a:r>
            <a:r>
              <a:rPr lang="en-US" sz="1400" dirty="0"/>
              <a:t>attitude with customers and the market allows us to outcompete the industry norms.</a:t>
            </a:r>
          </a:p>
          <a:p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/>
              <a:t>At GVDM we aspire to remain at the cutting edge of call center technology; and currently boast a 24-hour web-based portal allowing our customers to remain constantly abreast with performance statistics.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/>
              <a:t>We provide cost effective end-to-end debt recovery solutions.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400" dirty="0"/>
              <a:t>We are equally adept at managing high volume or specialized campaigns and are able to increase capacity with no disruption to the current business. 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CBB584A-B500-48F8-BE1E-7C788B8D9D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9747" y="530440"/>
            <a:ext cx="5754805" cy="234042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b="1" u="sng" dirty="0"/>
              <a:t>Our Goals:</a:t>
            </a:r>
            <a:endParaRPr lang="en-ZA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ZA" sz="1500" dirty="0">
                <a:cs typeface="Arial" panose="020B0604020202020204" pitchFamily="34" charset="0"/>
              </a:rPr>
              <a:t>To establish long term enduring relationships with our clients.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500" dirty="0">
                <a:cs typeface="Arial" panose="020B0604020202020204" pitchFamily="34" charset="0"/>
              </a:rPr>
              <a:t>To remain relevant and deliver superior service, whilst maintaining strict ethical practices.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500" dirty="0">
                <a:cs typeface="Arial" panose="020B0604020202020204" pitchFamily="34" charset="0"/>
              </a:rPr>
              <a:t>Customise solutions to our customers needs.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500" dirty="0">
                <a:cs typeface="Arial" panose="020B0604020202020204" pitchFamily="34" charset="0"/>
              </a:rPr>
              <a:t>To remain amongst the top performing EDC’s on all the institution panels we perform on, for all our clients.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400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34025-E384-4212-B512-2C9FA2CF3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1" y="-2667000"/>
            <a:ext cx="6857998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B98E93-A70B-4801-AA4C-5DC36F66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8" y="-2667001"/>
            <a:ext cx="6858001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3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55605-8BD2-4EE2-9D6F-5AF5C7A90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8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E156ED-4A5B-4424-9F29-D38C3A49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8" y="-2667001"/>
            <a:ext cx="6858001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0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1AF54-D153-446E-B62F-8F3100EF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2" y="-2666999"/>
            <a:ext cx="6857997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3619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588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Comic Sans MS</vt:lpstr>
      <vt:lpstr>Gill Sans MT</vt:lpstr>
      <vt:lpstr>Wingdings</vt:lpstr>
      <vt:lpstr>Parcel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Onika Kardos</dc:creator>
  <cp:lastModifiedBy>Onika Kardos</cp:lastModifiedBy>
  <cp:revision>52</cp:revision>
  <cp:lastPrinted>2020-02-04T10:32:35Z</cp:lastPrinted>
  <dcterms:created xsi:type="dcterms:W3CDTF">2020-02-03T10:49:43Z</dcterms:created>
  <dcterms:modified xsi:type="dcterms:W3CDTF">2023-04-17T09:45:22Z</dcterms:modified>
</cp:coreProperties>
</file>